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60" r:id="rId2"/>
    <p:sldId id="277" r:id="rId3"/>
    <p:sldId id="287" r:id="rId4"/>
    <p:sldId id="288" r:id="rId5"/>
    <p:sldId id="291" r:id="rId6"/>
    <p:sldId id="292" r:id="rId7"/>
    <p:sldId id="293" r:id="rId8"/>
    <p:sldId id="286" r:id="rId9"/>
    <p:sldId id="294" r:id="rId10"/>
    <p:sldId id="299" r:id="rId11"/>
    <p:sldId id="300" r:id="rId12"/>
    <p:sldId id="301" r:id="rId13"/>
    <p:sldId id="305" r:id="rId14"/>
    <p:sldId id="302" r:id="rId15"/>
    <p:sldId id="303" r:id="rId16"/>
    <p:sldId id="304" r:id="rId17"/>
    <p:sldId id="297" r:id="rId18"/>
    <p:sldId id="295" r:id="rId19"/>
    <p:sldId id="298" r:id="rId20"/>
    <p:sldId id="306" r:id="rId21"/>
    <p:sldId id="257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Noto Sans KR" panose="020B0500000000000000" pitchFamily="34" charset="-128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40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7C7878"/>
    <a:srgbClr val="FB5FDD"/>
    <a:srgbClr val="939393"/>
    <a:srgbClr val="474747"/>
    <a:srgbClr val="E6E6E6"/>
    <a:srgbClr val="898989"/>
    <a:srgbClr val="009F47"/>
    <a:srgbClr val="7F7F7F"/>
    <a:srgbClr val="6AF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85730" autoAdjust="0"/>
  </p:normalViewPr>
  <p:slideViewPr>
    <p:cSldViewPr snapToGrid="0">
      <p:cViewPr>
        <p:scale>
          <a:sx n="122" d="100"/>
          <a:sy n="122" d="100"/>
        </p:scale>
        <p:origin x="1912" y="416"/>
      </p:cViewPr>
      <p:guideLst>
        <p:guide orient="horz" pos="2115"/>
        <p:guide pos="3840"/>
        <p:guide pos="222"/>
        <p:guide orient="horz" pos="228"/>
        <p:guide pos="7446"/>
        <p:guide orient="horz" pos="408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3CC84-D929-4C18-9D92-73A39EE69470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1820A-534C-4E51-8075-8CA4170D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6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2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1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5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9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4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3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5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32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62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4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8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33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2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5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3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4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3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3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820A-534C-4E51-8075-8CA4170D40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6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8BF42-5368-4EFB-81C9-CF1D0E062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FFA5F-EECD-4C6E-A1C3-B83E74C0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64B08-9214-4817-AD1C-9F072A0B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898DA-E206-477C-A334-319F9D5C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E7416-5109-430E-89BC-7EC6A87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8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5356B-ACDA-42DF-B521-E2D2EAA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80E53-2132-4C21-9B7B-36EF033E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4E450-A51B-4124-837A-DC943EF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A71E4-FA23-468E-ABC7-D2F5C9C4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4DA4-891D-4CEA-B200-5285FD6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2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BB6D8-DDDD-4033-B680-A96EC9138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59A7F-F545-4DF8-8853-8E49E50A5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7B4A5-DFD0-402F-93C6-768306F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DE06D-2029-4E59-8517-458D9807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1B6B9-063D-4046-B8D9-180F4647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7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A03E2-8845-441F-94AC-5E2D4C7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AF06E-15F5-4145-9150-EB02C26E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C9266-DFA9-449E-B7D5-A258D8AF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DD8D2-014C-49D1-989E-BE5C5F5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10A7-42D1-4153-AC34-5C64D472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9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FB103-3C30-491E-A999-8642506E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D0823-D7A5-432E-A9BF-8B6997EE0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0A504-796D-4925-B725-6D12ECEF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9CE-7D90-4C10-9539-17A54BFB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51892-69EF-4743-8BB1-FADAD0D4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6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A34-38A1-45AD-A600-2742FFF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ABEB-7E00-4509-B877-5D39FBD3F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BDBB8-2560-4C46-8948-493ABC432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833F1-67B4-4554-B160-E533969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69C68-90CD-45CE-9185-56AE98BC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892EB2-10ED-4E01-A1C3-64D34F49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AA4A1-6EC6-49C4-AA1F-0625B58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3B4B6-1067-4FA8-9E16-3C6FAE252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A59007-04A9-4F2A-A694-8D9D34E0D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156E72-D31D-4F4D-93DA-FE6DD60A7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D41EA1-61B1-4287-B748-EDC969009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4DC882-FAA1-4234-96D8-8B82A30D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AAAF08-0C71-49D2-8447-5EDC4D6C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B390C-8BBD-44B5-9F3C-5AF703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28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5E06C-B113-40E1-9AFB-0959FFB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DD817-27E8-49DE-A714-F489B1E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1C116C-322C-4498-83A8-44F16395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D3FDA-B5BB-4C61-9622-BE2AA6EB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23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33304A-4057-4776-9EBA-22FFE118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4D3F9E-C939-47AF-9AA5-5C4A7D2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A439A-0671-4218-8FCF-741C6168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D2F0C-D9E0-45EE-A257-DBB08708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37246-4E4E-465C-8403-1CEBCC58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FAB67-03F2-4D08-B947-61BA5ADB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4245C-E569-4F2B-B956-0AEB209D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D1FF13-7F19-4F65-9D7B-3094F99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5DD03-3445-4020-B0CF-CE53E69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90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5FE-6B41-4A06-B0C8-D6643CC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40B2B-E149-4257-91F9-907E8F18E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E0620-2D97-491F-9EB3-D5088D78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543D7-6D3D-4DD1-A02E-01A52E46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86481-30E9-41BD-9DAC-21576B75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6D3C6-55A3-41CF-8184-723F96E2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7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22AF8A-A0BF-4F6B-83E9-E7F71671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B36F0-131D-4D01-A3BB-F3B12446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0A049-E795-4479-8A01-BA5595459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6F6D-E772-4DFB-BEF0-298330700462}" type="datetimeFigureOut">
              <a:rPr lang="ko-KR" altLang="en-US" smtClean="0"/>
              <a:t>2023. 1. 18.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1A66-73D4-40E6-8FCC-F2540C8C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4710F-FF6A-4FA3-BE0B-4403C3E12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1C42F-623A-4913-A961-0477D0E33F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0701EE-4F9A-02DD-C026-BDBE0636591B}"/>
              </a:ext>
            </a:extLst>
          </p:cNvPr>
          <p:cNvSpPr txBox="1"/>
          <p:nvPr/>
        </p:nvSpPr>
        <p:spPr>
          <a:xfrm>
            <a:off x="663653" y="1261345"/>
            <a:ext cx="205376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rgbClr val="474747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기술 세미나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0898D2-6147-9A5A-2630-B25D2A6F9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" y="314942"/>
            <a:ext cx="930430" cy="210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2750C-24F2-450C-BCAD-235A4704DC3B}"/>
              </a:ext>
            </a:extLst>
          </p:cNvPr>
          <p:cNvSpPr txBox="1"/>
          <p:nvPr/>
        </p:nvSpPr>
        <p:spPr>
          <a:xfrm>
            <a:off x="1275519" y="1846120"/>
            <a:ext cx="92781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6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6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E5AF8-8CA7-4816-BE56-1E160E6C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550" y="2695472"/>
            <a:ext cx="3038899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WebRTC 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구축에 필요한 서버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5718545" cy="152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1. Signaling 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2. STUN 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3. TURN 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4. Media Server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7DDEA32-7450-0583-0B9C-3AB6148A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13" y="1516999"/>
            <a:ext cx="6204393" cy="42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Signaling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2B276502-F8B6-2321-668B-F37459369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7"/>
          <a:stretch/>
        </p:blipFill>
        <p:spPr bwMode="auto">
          <a:xfrm>
            <a:off x="6190231" y="1877264"/>
            <a:ext cx="5908251" cy="352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6059175" cy="2680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피어를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식별하기 위해 사용</a:t>
            </a:r>
            <a:b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endParaRPr lang="ko-KR" altLang="en-US" sz="8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NAT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뒤에 있는 피어 식별 문제를 위해 사용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P2P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연결을 위해 해당 서버와 통신하여 참여중인 </a:t>
            </a:r>
            <a:b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클라이언트 식별자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(IP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주소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얻어 참가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고유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IP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주소를 가지고 있고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중간 방화벽이 없는 클라이언트만 동작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하지만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public IP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 아닌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NAT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및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private IP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받아 사용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(DHCP)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77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STUN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BDB79D-17B9-5103-1B38-12C94454B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04" r="5989" b="11562"/>
          <a:stretch/>
        </p:blipFill>
        <p:spPr>
          <a:xfrm>
            <a:off x="5784516" y="1873105"/>
            <a:ext cx="6263105" cy="3937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6048784" cy="11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Signaling Server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정보를 보내기 전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STUN Server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요청을 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보내 자신의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public IP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및 포트 정보 획득하여 전송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NAT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뒤에 숨어 있는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피어와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P2P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연결 수행 가능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97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5BEB98-40A6-6F1B-572E-A85D12AF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1737906"/>
            <a:ext cx="8353425" cy="4623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STUN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81318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TURN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A34A4E-097F-2348-9A51-2A748DB58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3" r="6617" b="10609"/>
          <a:stretch/>
        </p:blipFill>
        <p:spPr>
          <a:xfrm>
            <a:off x="5243786" y="1688439"/>
            <a:ext cx="6472407" cy="3988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5718545" cy="78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STUN Server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통하더라도 연결 불가 상황 발생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피어들 중간에서 미디어 스트림 대신 전송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339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Media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83EA9-4136-77E6-D079-8C0E3D0D9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6" y="1688439"/>
            <a:ext cx="6396021" cy="4435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5718545" cy="152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명의 참가자가 있을 경우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n^2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네트워크 연결 필요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클라이언트에서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n-1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개의 인코딩 및 디코딩 필요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참가자가 증가할수록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CPU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및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GPU,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사용량 증가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필수 요소는 아님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4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Media Server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E43AF-06DF-F6CE-2AA8-47AE1A562D9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0AA002-6097-BDF7-6E2B-93027442927D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74C5B-8CD0-398F-0A66-ACA2CE90B9C7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C2B978-8975-A820-A59D-71208B6D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0" y="2227555"/>
            <a:ext cx="5713287" cy="4287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9FEBDC-60AA-13FA-E5E9-0294AF384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516" y="2227555"/>
            <a:ext cx="6324221" cy="42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3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277191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미디어 스트리밍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WebRTC 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통신 구조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225FF52D-56E6-183F-F770-42878C546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74" y="2057771"/>
            <a:ext cx="6061841" cy="38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6BA180-9566-8595-B285-EBCCD9AD77AA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8D055D-DBE1-404B-E65C-87DB16C3A662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D6D02A-CC31-C8D9-8D44-9DFD4981E4D9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80702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WebRTC 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연결 과정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9ADBD4E-E563-7B33-FC27-8C06DA90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75" y="1896753"/>
            <a:ext cx="5164249" cy="450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FA4EB1-346E-5461-6787-06C550C512F3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C4B9C0-A22D-5E9F-F33F-047372268B3B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9E774C-47DD-4A8C-4F45-7DB0A166D471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42245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pic>
        <p:nvPicPr>
          <p:cNvPr id="7" name="그림 6" descr="텍스트, 모니터, 실내, 스크린샷이(가) 표시된 사진&#10;&#10;자동 생성된 설명">
            <a:extLst>
              <a:ext uri="{FF2B5EF4-FFF2-40B4-BE49-F238E27FC236}">
                <a16:creationId xmlns:a16="http://schemas.microsoft.com/office/drawing/2014/main" id="{07A99EB5-2462-8606-6D3D-07D77C33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03" y="1481106"/>
            <a:ext cx="8644393" cy="49222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E953CA-8996-3D12-B1E1-6F9877DA12B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66309-A5A8-7606-2A7C-79C9051564D3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7BD93D-B8B4-10DF-7C26-1D935E229848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65002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D177A7-6743-48E4-AAEE-F91A648F7FF3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1E02AB-4969-4248-88B2-07E5D0D7AC93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0B49FF-0EF9-4E81-A534-E204CB5B8DFF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691F8D-18A7-6174-8A99-E719C9A2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09" y="1651673"/>
            <a:ext cx="5386635" cy="47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180C4-38CF-E605-8DFB-26F9E0B4B1B2}"/>
              </a:ext>
            </a:extLst>
          </p:cNvPr>
          <p:cNvSpPr txBox="1"/>
          <p:nvPr/>
        </p:nvSpPr>
        <p:spPr>
          <a:xfrm>
            <a:off x="3472450" y="1204252"/>
            <a:ext cx="5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미디어 스트리밍</a:t>
            </a:r>
            <a:r>
              <a:rPr lang="en-US" altLang="ko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745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장점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304315"/>
            <a:ext cx="5718545" cy="18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0.5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sec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이하의 지연시간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최신 비디오 및 오디오 코덱 지원으로 높은 통신 품질 지원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연결 유형에 따라 자동으로 품질 조정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HTML5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및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WebSocket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기반 인터페이스 지원</a:t>
            </a:r>
            <a:b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→ 추가 소프트웨어 또는 플러그인 설치 불필요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34416-2414-2EF6-883B-BDDD3367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07" y="2196630"/>
            <a:ext cx="2060684" cy="24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E0E116-A964-A811-19A5-9F94CAEBD98F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36C5A-D013-3339-6266-6AC1AE1884E5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8D9D0E-351B-B797-1F9E-3C5199379042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98E69D-EA8D-F1BA-8164-805F024A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4187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80E9AF-9997-95D0-0D0D-C41BE8D5695C}"/>
              </a:ext>
            </a:extLst>
          </p:cNvPr>
          <p:cNvSpPr txBox="1"/>
          <p:nvPr/>
        </p:nvSpPr>
        <p:spPr>
          <a:xfrm>
            <a:off x="658525" y="4509754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단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점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7A26-0CAC-7181-AD7E-556D0E5805E4}"/>
              </a:ext>
            </a:extLst>
          </p:cNvPr>
          <p:cNvSpPr txBox="1"/>
          <p:nvPr/>
        </p:nvSpPr>
        <p:spPr>
          <a:xfrm>
            <a:off x="881952" y="5125630"/>
            <a:ext cx="5991814" cy="11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그룹 스트리밍 시 오디오 및 비디오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믹싱을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위한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Media Server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필요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접속자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증가 시 상당한 컴퓨팅 리소스 필요</a:t>
            </a:r>
            <a:b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→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twitch,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아프리카 등 동시간적 다중 접속 스트리밍에는 부적합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01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895127-EB64-93EB-F5E2-AEFB458BE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4" b="3340"/>
          <a:stretch/>
        </p:blipFill>
        <p:spPr>
          <a:xfrm>
            <a:off x="-1" y="0"/>
            <a:ext cx="12192001" cy="68990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08DB6E0-02A3-602B-43CC-F72FF91A2E73}"/>
              </a:ext>
            </a:extLst>
          </p:cNvPr>
          <p:cNvSpPr/>
          <p:nvPr/>
        </p:nvSpPr>
        <p:spPr>
          <a:xfrm>
            <a:off x="0" y="0"/>
            <a:ext cx="12192000" cy="6899035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2394B-653F-4448-849D-2717F5B4CD2B}"/>
              </a:ext>
            </a:extLst>
          </p:cNvPr>
          <p:cNvSpPr txBox="1"/>
          <p:nvPr/>
        </p:nvSpPr>
        <p:spPr>
          <a:xfrm>
            <a:off x="2621333" y="1533614"/>
            <a:ext cx="6949338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미래 모빌리티</a:t>
            </a:r>
            <a:r>
              <a:rPr lang="ko-KR" altLang="en-US" sz="4400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와</a:t>
            </a:r>
            <a:r>
              <a:rPr lang="ko-KR" altLang="en-US" sz="4400" b="1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 로봇</a:t>
            </a:r>
            <a:r>
              <a:rPr lang="ko-KR" altLang="en-US" sz="4400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이</a:t>
            </a:r>
            <a:r>
              <a:rPr lang="ko-KR" altLang="en-US" sz="4400" b="1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 만드는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993DF-19BC-43D0-8326-0D4CA532ABFA}"/>
              </a:ext>
            </a:extLst>
          </p:cNvPr>
          <p:cNvSpPr txBox="1"/>
          <p:nvPr/>
        </p:nvSpPr>
        <p:spPr>
          <a:xfrm>
            <a:off x="3355508" y="2234846"/>
            <a:ext cx="5480988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수질 환경</a:t>
            </a:r>
            <a:r>
              <a:rPr lang="ko-KR" altLang="en-US" sz="4400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의</a:t>
            </a:r>
            <a:r>
              <a:rPr lang="ko-KR" altLang="en-US" sz="4400" b="1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 새로운 파장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50C5CAB-BE1A-4DC5-818B-953D3D5A994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65" y="6011621"/>
            <a:ext cx="1022068" cy="23122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FA10DB9-D8A6-4F30-8924-FB2BC51AF25F}"/>
              </a:ext>
            </a:extLst>
          </p:cNvPr>
          <p:cNvCxnSpPr>
            <a:cxnSpLocks/>
          </p:cNvCxnSpPr>
          <p:nvPr/>
        </p:nvCxnSpPr>
        <p:spPr>
          <a:xfrm>
            <a:off x="2215105" y="1450504"/>
            <a:ext cx="7761790" cy="0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</a:ln>
          <a:effectLst/>
        </p:spPr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83A7D3-986F-431A-936F-AC6BFFC0D986}"/>
              </a:ext>
            </a:extLst>
          </p:cNvPr>
          <p:cNvCxnSpPr>
            <a:cxnSpLocks/>
          </p:cNvCxnSpPr>
          <p:nvPr/>
        </p:nvCxnSpPr>
        <p:spPr>
          <a:xfrm>
            <a:off x="2215105" y="3060229"/>
            <a:ext cx="7761790" cy="0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prstDash val="soli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D2E7E2-AF00-4A17-9FBF-21BCBAFC36D9}"/>
              </a:ext>
            </a:extLst>
          </p:cNvPr>
          <p:cNvSpPr txBox="1"/>
          <p:nvPr/>
        </p:nvSpPr>
        <p:spPr>
          <a:xfrm>
            <a:off x="5337618" y="4135425"/>
            <a:ext cx="151676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Light" panose="02000403000000020004" pitchFamily="50" charset="-127"/>
              </a:rPr>
              <a:t>Thank you</a:t>
            </a:r>
            <a:endParaRPr lang="ko-KR" altLang="en-US" sz="2400" spc="-15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0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3938620" y="1733803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RTSP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(Real Time Streaming Protocol)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222" name="Picture 6" descr="7 ways to stream RTSP on the page | Flashphoner Streaming &amp; Calls for Web">
            <a:extLst>
              <a:ext uri="{FF2B5EF4-FFF2-40B4-BE49-F238E27FC236}">
                <a16:creationId xmlns:a16="http://schemas.microsoft.com/office/drawing/2014/main" id="{324F1444-CBF2-C8D7-6129-CB33A4B43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46" y="2323717"/>
            <a:ext cx="475738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5B09D6-13E6-DC45-BB6E-24F02251CBBE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4DF5FC-0FC9-CCAF-72DA-1D9E7B6B1745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D3D96-C4E8-D6AC-89D1-3F9F5E0D74FC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47063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3938620" y="1733803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HLS (HTTP Live Streaming)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1266" name="Picture 2" descr="Convert RTSP to HLS">
            <a:extLst>
              <a:ext uri="{FF2B5EF4-FFF2-40B4-BE49-F238E27FC236}">
                <a16:creationId xmlns:a16="http://schemas.microsoft.com/office/drawing/2014/main" id="{AC0F2F20-2085-D8B1-BF8D-5C51F93C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02" y="2346434"/>
            <a:ext cx="482758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C1BDED-1BD9-5E0C-D3C7-AB9EC3252CB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CA79A3-6646-BA2F-E3D8-4D44891EE70A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99E152-7C2C-62CE-6CCA-95544AFFCA4B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78838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HLS (HTTP Live Streaming) 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작동원리</a:t>
            </a:r>
            <a:r>
              <a:rPr lang="en-US" altLang="ko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(1)</a:t>
            </a:r>
          </a:p>
        </p:txBody>
      </p:sp>
      <p:pic>
        <p:nvPicPr>
          <p:cNvPr id="13314" name="Picture 2" descr="HLS Update_Transmission of segments">
            <a:extLst>
              <a:ext uri="{FF2B5EF4-FFF2-40B4-BE49-F238E27FC236}">
                <a16:creationId xmlns:a16="http://schemas.microsoft.com/office/drawing/2014/main" id="{676728D9-8099-6FFE-216D-4F37E796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18" y="2929035"/>
            <a:ext cx="9039563" cy="173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699A94-B0B6-BD66-A487-EAFC100F4792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A6800D-6038-7DD2-5474-AE18D129BF13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3E9B5-B999-D68B-64E4-F393BBD026E1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35627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HLS (HTTP Live Streaming) 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작동원리</a:t>
            </a:r>
            <a:r>
              <a:rPr lang="en-US" altLang="ko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(2)</a:t>
            </a:r>
          </a:p>
        </p:txBody>
      </p:sp>
      <p:pic>
        <p:nvPicPr>
          <p:cNvPr id="6" name="Picture 6" descr="HLS Update_Segments generation">
            <a:extLst>
              <a:ext uri="{FF2B5EF4-FFF2-40B4-BE49-F238E27FC236}">
                <a16:creationId xmlns:a16="http://schemas.microsoft.com/office/drawing/2014/main" id="{F48378BC-BED1-E412-FFA4-E13A55E9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57" y="2503691"/>
            <a:ext cx="9276686" cy="37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A7DC93-B2F4-4B30-30BF-353CA2AE65CD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67E33E-E11B-E1F6-4013-082EF8AF0DD7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04594-1ECA-881C-1E6D-A01F4EB988EA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65067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HLS (HTTP Live Streaming) 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작동원리</a:t>
            </a:r>
            <a:r>
              <a:rPr lang="en-US" altLang="ko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(3)</a:t>
            </a:r>
          </a:p>
        </p:txBody>
      </p:sp>
      <p:pic>
        <p:nvPicPr>
          <p:cNvPr id="6" name="Picture 4" descr="HLS Update_ABR switching">
            <a:extLst>
              <a:ext uri="{FF2B5EF4-FFF2-40B4-BE49-F238E27FC236}">
                <a16:creationId xmlns:a16="http://schemas.microsoft.com/office/drawing/2014/main" id="{1E1FE911-6BAE-6DA2-252F-9AA17D1F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33" y="2507407"/>
            <a:ext cx="7367933" cy="267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12BA25-DF47-2E23-EE4E-1DF495BC0EBE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9381BA-3059-BA2F-FB43-C4E78A207CFC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D9315-FF3B-7735-97A6-10AE7EDF294B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2908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3455636" y="1744314"/>
            <a:ext cx="527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WebRTC (Web Real-Time Communication)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170" name="Picture 2" descr="WebRTC Android Chrome and Android Firefox">
            <a:extLst>
              <a:ext uri="{FF2B5EF4-FFF2-40B4-BE49-F238E27FC236}">
                <a16:creationId xmlns:a16="http://schemas.microsoft.com/office/drawing/2014/main" id="{8628F053-5267-5C19-FD10-D59E8921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46" y="2250282"/>
            <a:ext cx="46033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ACD630-5785-45E1-7D46-C78F5778275C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0B710-7513-11DD-BBD1-D9C13E4F4DF4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077E2F-7CE7-4394-3DDF-FAB5D519CCA8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05900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826444-B8A0-4FC2-8E69-F17A8069821F}"/>
              </a:ext>
            </a:extLst>
          </p:cNvPr>
          <p:cNvSpPr txBox="1"/>
          <p:nvPr/>
        </p:nvSpPr>
        <p:spPr>
          <a:xfrm>
            <a:off x="469339" y="619477"/>
            <a:ext cx="902811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ExtraBold" panose="02000903000000020004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FB86-6303-4717-8235-9493DF3DAD3D}"/>
              </a:ext>
            </a:extLst>
          </p:cNvPr>
          <p:cNvSpPr txBox="1"/>
          <p:nvPr/>
        </p:nvSpPr>
        <p:spPr>
          <a:xfrm>
            <a:off x="469339" y="342623"/>
            <a:ext cx="82522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WebRTC</a:t>
            </a:r>
            <a:endParaRPr lang="ko-KR" altLang="en-US" sz="1400" spc="-8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62C052-7B53-4592-B3DB-8E84B5370E3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94565" y="496474"/>
            <a:ext cx="9268660" cy="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F2C32-742E-D20B-AE79-2014F2F839BC}"/>
              </a:ext>
            </a:extLst>
          </p:cNvPr>
          <p:cNvSpPr/>
          <p:nvPr/>
        </p:nvSpPr>
        <p:spPr>
          <a:xfrm>
            <a:off x="325809" y="716758"/>
            <a:ext cx="101323" cy="390212"/>
          </a:xfrm>
          <a:prstGeom prst="rect">
            <a:avLst/>
          </a:prstGeom>
          <a:solidFill>
            <a:srgbClr val="6DD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D10537-0CC6-4C7D-9971-77A52F25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06" y="371769"/>
            <a:ext cx="878187" cy="198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50B08D-3A40-4F44-AA77-2BDDE7B464C7}"/>
              </a:ext>
            </a:extLst>
          </p:cNvPr>
          <p:cNvSpPr txBox="1"/>
          <p:nvPr/>
        </p:nvSpPr>
        <p:spPr>
          <a:xfrm>
            <a:off x="10336559" y="603831"/>
            <a:ext cx="1565492" cy="261610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ko-KR" altLang="en-US" sz="11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미래 모빌리티 환경 솔루션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C2DDF-2886-7F34-D6F5-FAAAFC532202}"/>
              </a:ext>
            </a:extLst>
          </p:cNvPr>
          <p:cNvSpPr txBox="1"/>
          <p:nvPr/>
        </p:nvSpPr>
        <p:spPr>
          <a:xfrm>
            <a:off x="658525" y="1688439"/>
            <a:ext cx="431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WebRTC </a:t>
            </a:r>
            <a:r>
              <a:rPr lang="ko-KR" altLang="en-US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란</a:t>
            </a:r>
            <a:endParaRPr lang="en-US" altLang="ko-KR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90A29566-789A-0D0D-1B1C-E28FE0B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07" y="2196630"/>
            <a:ext cx="2060684" cy="24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3ECC4-9B53-B3BE-E88C-DB33B4F02B1E}"/>
              </a:ext>
            </a:extLst>
          </p:cNvPr>
          <p:cNvSpPr txBox="1"/>
          <p:nvPr/>
        </p:nvSpPr>
        <p:spPr>
          <a:xfrm>
            <a:off x="881952" y="2506445"/>
            <a:ext cx="5718545" cy="212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중간자 없이 브라우저간 </a:t>
            </a:r>
            <a:r>
              <a:rPr lang="en-US" altLang="ko-KR" sz="16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P2P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연결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하는 기술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영상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&amp;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오디오를 스트림 및 데이터 교환 가능</a:t>
            </a:r>
            <a:endParaRPr lang="en-US" altLang="ko-KR" sz="16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플러그인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제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자 소프트웨어 없이</a:t>
            </a:r>
            <a:br>
              <a:rPr lang="en-US" altLang="ko-KR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1600" b="1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  종단간 데이터 공유 및 화상 회의 가능</a:t>
            </a:r>
            <a:endParaRPr lang="en-US" altLang="ko-KR" sz="1600" b="1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sz="16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HyperConnect</a:t>
            </a:r>
            <a:r>
              <a:rPr lang="en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Discord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등 플랫폼에서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WebRTC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채용</a:t>
            </a:r>
            <a:endParaRPr lang="en-US" altLang="ko-KR" sz="160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F639A8-7391-E7EA-CEA6-229390318551}"/>
              </a:ext>
            </a:extLst>
          </p:cNvPr>
          <p:cNvSpPr/>
          <p:nvPr/>
        </p:nvSpPr>
        <p:spPr>
          <a:xfrm>
            <a:off x="10578456" y="-8041"/>
            <a:ext cx="797759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8FE0C-5524-A24C-E823-A5063DED61F2}"/>
              </a:ext>
            </a:extLst>
          </p:cNvPr>
          <p:cNvSpPr/>
          <p:nvPr/>
        </p:nvSpPr>
        <p:spPr>
          <a:xfrm>
            <a:off x="9766660" y="-8041"/>
            <a:ext cx="797759" cy="269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E6BEBF-571F-1D01-C192-6019D6F92A60}"/>
              </a:ext>
            </a:extLst>
          </p:cNvPr>
          <p:cNvSpPr/>
          <p:nvPr/>
        </p:nvSpPr>
        <p:spPr>
          <a:xfrm>
            <a:off x="11386263" y="-6973"/>
            <a:ext cx="805737" cy="269212"/>
          </a:xfrm>
          <a:prstGeom prst="rect">
            <a:avLst/>
          </a:prstGeom>
          <a:solidFill>
            <a:srgbClr val="7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500000000000000" pitchFamily="34" charset="-128"/>
                <a:ea typeface="Noto Sans KR" panose="020B0500000000000000" pitchFamily="34" charset="-128"/>
                <a:cs typeface="Pretendard Medium" panose="0200060300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176192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558</Words>
  <Application>Microsoft Macintosh PowerPoint</Application>
  <PresentationFormat>와이드스크린</PresentationFormat>
  <Paragraphs>189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디오</dc:creator>
  <cp:lastModifiedBy>구준한</cp:lastModifiedBy>
  <cp:revision>306</cp:revision>
  <dcterms:created xsi:type="dcterms:W3CDTF">2020-06-15T03:45:15Z</dcterms:created>
  <dcterms:modified xsi:type="dcterms:W3CDTF">2023-01-18T01:53:01Z</dcterms:modified>
</cp:coreProperties>
</file>